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401" r:id="rId5"/>
    <p:sldId id="257" r:id="rId6"/>
    <p:sldId id="402" r:id="rId7"/>
    <p:sldId id="272" r:id="rId8"/>
    <p:sldId id="458" r:id="rId9"/>
    <p:sldId id="460" r:id="rId10"/>
    <p:sldId id="459" r:id="rId11"/>
    <p:sldId id="270" r:id="rId12"/>
    <p:sldId id="457" r:id="rId13"/>
    <p:sldId id="455" r:id="rId14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y de Leeuw" initials="EdL" lastIdx="1" clrIdx="0">
    <p:extLst>
      <p:ext uri="{19B8F6BF-5375-455C-9EA6-DF929625EA0E}">
        <p15:presenceInfo xmlns:p15="http://schemas.microsoft.com/office/powerpoint/2012/main" userId="442ea8cd9dbf06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94" autoAdjust="0"/>
  </p:normalViewPr>
  <p:slideViewPr>
    <p:cSldViewPr snapToGrid="0">
      <p:cViewPr varScale="1">
        <p:scale>
          <a:sx n="78" d="100"/>
          <a:sy n="78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B40C7-6F7C-4AFF-A7C0-736676B98A34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450A1-C798-4707-90EB-EA529E62FD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24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6E1F-E88A-46F5-9962-35EC4CD50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7672B-65E5-4819-B4CE-7FE453ED0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788E-31AD-42C8-A345-803762DF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D82B1-5C5B-42DE-8149-7D260322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15DE-F62D-4276-BCC3-CCE03AAC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2C57F-72A9-487B-8039-DC8BC10AF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9639" y="124827"/>
            <a:ext cx="1030053" cy="8411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F96D39-DF59-47E7-8DD4-365ED287AA25}"/>
              </a:ext>
            </a:extLst>
          </p:cNvPr>
          <p:cNvSpPr/>
          <p:nvPr userDrawn="1"/>
        </p:nvSpPr>
        <p:spPr>
          <a:xfrm>
            <a:off x="0" y="0"/>
            <a:ext cx="61255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6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FE31-2189-485B-B1D6-EC685F46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ADEA7-5FAA-415E-812E-F1DECFAD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77EE8-D34B-41B2-B0F2-240CC445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99ABE-B029-4B55-91D1-E494D4AF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A6E78-6CE7-45EB-86B5-724D5A1A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9101B-8D93-454A-BD29-4BF63A89C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BD9AB-65DC-4517-8C94-A35D537D6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9E58C-DB6A-4968-8157-D91DC7EB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B9D75-DF26-456C-9A74-AE8491D4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8578D-E834-4613-A89D-38CD6B4E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2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179C-1AFB-4BC3-9F26-633967D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2890-94CC-4A57-BA25-0B5DCBFD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6"/>
            <a:ext cx="10515600" cy="4757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B9AFB-4951-4322-B0A0-1B6B0CC5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7CA58-CAF6-4D8F-B4CE-53CC6747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3EAE-8E5B-4B50-9FDD-D895BCD7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D6C7-A1CF-4A15-BA3A-20FB3376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D61FF-0D31-43FA-93A2-559B994E5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7198-320E-4191-9B7C-7C7ED517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10E-8DE2-4C3B-BF3E-296E47B7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8D1F8-DA4F-4A2F-AD77-D402C235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4AC5-BF5A-4882-BEF9-D4D425BE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7595-3564-440F-8AEB-4EF261C08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86C66-FDA3-4415-9DE8-2044C1DE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247CA-A950-4498-918A-96698D1B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05336-8D2B-4C64-9C2B-502B2859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1B503-046F-4B29-96EF-7DFD6DCB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CA60-DE33-48BB-8199-4284651D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83BCE-3B99-4697-9216-AB34CAEA7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61118-2F1D-4DA9-83AB-97C03CDCD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9119F-1622-40B7-B2B1-048291E05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60C74-A5C8-47CD-A7C0-7AE7F389A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EAAA-3B05-4A3E-9C52-4898BF53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397E2-90E7-4085-B749-6AD8742B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32E92-BC26-4A3F-941C-CB603F8A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4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BBF1-80A5-443E-A97A-E61CD750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0C51F-C0C1-4F10-908C-A7D9A3AF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10438-CC88-456E-B46B-ADAD1107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0B838-E74D-4797-BF95-F1737BBE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EE1EF-C0F8-422F-BC55-F21CB5E9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BDAB9-2E2F-4304-8DCD-761458A9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2D1F8-14AA-43D1-BD89-7C340B78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01C-5F2F-44A9-A63C-05380C72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A5CD-857A-4399-9AA3-F51ADDB1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3F60A-4A57-4CA6-A4B0-740A9A690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623B5-AB45-433A-B44E-D51AECEE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4CD43-5B44-4DCD-B2F9-42A2E4E4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E1B57-2284-4BA0-A1C4-53AD702E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E884-54FD-44CB-BB86-A02E7802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03479-074A-4418-A9D8-5AF853489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3C90D-486A-4915-83AF-AF72EFA38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FC6FE-C781-472D-9AF2-F11F6584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76886-1794-4B87-9C21-690BE9BE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99FE0-CE3C-4EBB-BE11-A5FE7CBF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CC809-D279-4535-9188-17054361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C1722-2EBB-4609-BA10-F2B3AD2E1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6248"/>
            <a:ext cx="10515600" cy="4970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D58BF-E9DA-405E-8F60-D982C4888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2415-C13C-4EF4-B2FE-3B4D3879CF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94DE-6072-420A-B868-002FE950F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B57E6-BAE1-4477-91D1-DB43B2CC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EC76-5335-4D14-B9E2-55C79139F64A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F3058-B893-4A9A-864F-F6BD8F4435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9639" y="124827"/>
            <a:ext cx="1030053" cy="8411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F66E87-62F1-49E5-A6C0-526B2A1295F7}"/>
              </a:ext>
            </a:extLst>
          </p:cNvPr>
          <p:cNvSpPr/>
          <p:nvPr userDrawn="1"/>
        </p:nvSpPr>
        <p:spPr>
          <a:xfrm>
            <a:off x="0" y="0"/>
            <a:ext cx="61255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A5193C-ABCF-4ED2-A3B8-D594095B5101}"/>
              </a:ext>
            </a:extLst>
          </p:cNvPr>
          <p:cNvCxnSpPr/>
          <p:nvPr userDrawn="1"/>
        </p:nvCxnSpPr>
        <p:spPr>
          <a:xfrm>
            <a:off x="612559" y="965950"/>
            <a:ext cx="11427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1330546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alphenaandenrijn.sp.nl/nieuws/2017/12/sp-dient-motie-in-om-verkoop-knalvuurwerk-te-beperken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witter.com/ftm_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7.jp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ushuithoorn@gmail.com" TargetMode="External"/><Relationship Id="rId2" Type="http://schemas.openxmlformats.org/officeDocument/2006/relationships/hyperlink" Target="http://www.pushuithoorn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45ABAC0-1FDD-4823-94C7-C3AD2B75DB4F}"/>
              </a:ext>
            </a:extLst>
          </p:cNvPr>
          <p:cNvSpPr/>
          <p:nvPr/>
        </p:nvSpPr>
        <p:spPr>
          <a:xfrm>
            <a:off x="1749669" y="987075"/>
            <a:ext cx="8581293" cy="52115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AB98B9F9-9751-4CE5-A1D1-9E5119EA82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31" y="987075"/>
            <a:ext cx="7941338" cy="521150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065F6CF-9AA2-461F-9F25-38C953C521E8}"/>
              </a:ext>
            </a:extLst>
          </p:cNvPr>
          <p:cNvSpPr/>
          <p:nvPr/>
        </p:nvSpPr>
        <p:spPr>
          <a:xfrm>
            <a:off x="1219440" y="987075"/>
            <a:ext cx="97531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dirty="0">
                <a:ln w="0">
                  <a:solidFill>
                    <a:schemeClr val="accent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Bewoners informatiebijeenkomst</a:t>
            </a:r>
          </a:p>
          <a:p>
            <a:pPr algn="ctr"/>
            <a:r>
              <a:rPr lang="nl-NL" sz="4400" b="1" dirty="0">
                <a:ln w="0">
                  <a:solidFill>
                    <a:schemeClr val="accent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PUSH Uithoorn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EE3D792-EBCB-4F4F-88DD-7B751C9945FA}"/>
              </a:ext>
            </a:extLst>
          </p:cNvPr>
          <p:cNvSpPr/>
          <p:nvPr/>
        </p:nvSpPr>
        <p:spPr>
          <a:xfrm>
            <a:off x="1219439" y="3054741"/>
            <a:ext cx="97531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dirty="0">
                <a:ln w="0">
                  <a:solidFill>
                    <a:schemeClr val="accent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WELKOM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A1221-E583-AD43-AC2B-B6566FF2A111}"/>
              </a:ext>
            </a:extLst>
          </p:cNvPr>
          <p:cNvSpPr txBox="1"/>
          <p:nvPr/>
        </p:nvSpPr>
        <p:spPr>
          <a:xfrm>
            <a:off x="4663269" y="5360981"/>
            <a:ext cx="3615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/>
              <a:t>14</a:t>
            </a:r>
            <a:r>
              <a:rPr lang="en-NL" sz="3200" b="1"/>
              <a:t> </a:t>
            </a:r>
            <a:r>
              <a:rPr lang="nl-NL" sz="3200" b="1"/>
              <a:t>december</a:t>
            </a:r>
            <a:r>
              <a:rPr lang="en-NL" sz="3200" b="1"/>
              <a:t> 202</a:t>
            </a:r>
            <a:r>
              <a:rPr lang="nl-NL" sz="3200" b="1"/>
              <a:t>2</a:t>
            </a:r>
            <a:endParaRPr lang="en-NL" sz="32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515360-C95B-96E3-72FB-6B361A3A6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16" y="5407684"/>
            <a:ext cx="1143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B681A3-0830-4448-BDEB-FA64A318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/>
              <a:t>Afsluiting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5C38A-24DB-924D-9ACD-4806FEBF9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1977"/>
            <a:ext cx="10077450" cy="50049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6000" b="1">
                <a:latin typeface="+mj-lt"/>
                <a:ea typeface="+mj-ea"/>
                <a:cs typeface="+mj-cs"/>
              </a:rPr>
              <a:t>  Dank 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voor</a:t>
            </a:r>
            <a:r>
              <a:rPr lang="en-US" sz="6000" b="1" dirty="0">
                <a:latin typeface="+mj-lt"/>
                <a:ea typeface="+mj-ea"/>
                <a:cs typeface="+mj-cs"/>
              </a:rPr>
              <a:t> </a:t>
            </a:r>
            <a:r>
              <a:rPr lang="en-US" sz="6000" b="1" err="1">
                <a:latin typeface="+mj-lt"/>
                <a:ea typeface="+mj-ea"/>
                <a:cs typeface="+mj-cs"/>
              </a:rPr>
              <a:t>uw</a:t>
            </a:r>
            <a:r>
              <a:rPr lang="en-US" sz="6000" b="1">
                <a:latin typeface="+mj-lt"/>
                <a:ea typeface="+mj-ea"/>
                <a:cs typeface="+mj-cs"/>
              </a:rPr>
              <a:t> komst</a:t>
            </a:r>
          </a:p>
          <a:p>
            <a:pPr marL="0" indent="0" algn="ctr">
              <a:buNone/>
            </a:pPr>
            <a:r>
              <a:rPr lang="en-US" sz="6000" b="1">
                <a:latin typeface="+mj-lt"/>
                <a:ea typeface="+mj-ea"/>
                <a:cs typeface="+mj-cs"/>
              </a:rPr>
              <a:t>EN</a:t>
            </a:r>
          </a:p>
          <a:p>
            <a:pPr marL="0" indent="0" algn="ctr">
              <a:buNone/>
            </a:pPr>
            <a:r>
              <a:rPr lang="en-US" sz="6000" b="1">
                <a:latin typeface="+mj-lt"/>
                <a:ea typeface="+mj-ea"/>
                <a:cs typeface="+mj-cs"/>
              </a:rPr>
              <a:t>FIJNE FEESTDAGEN</a:t>
            </a:r>
            <a:r>
              <a:rPr lang="en-US" sz="6000">
                <a:latin typeface="+mj-lt"/>
                <a:ea typeface="+mj-ea"/>
                <a:cs typeface="+mj-cs"/>
              </a:rPr>
              <a:t>.</a:t>
            </a:r>
          </a:p>
          <a:p>
            <a:pPr marL="0" indent="0" algn="ctr">
              <a:buNone/>
            </a:pPr>
            <a:endParaRPr lang="en-US" sz="600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6000" dirty="0">
              <a:latin typeface="+mj-lt"/>
              <a:ea typeface="+mj-ea"/>
              <a:cs typeface="+mj-cs"/>
            </a:endParaRPr>
          </a:p>
          <a:p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CF5834-A0C4-32CB-CE8D-E3AD12B25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8923" y="3573325"/>
            <a:ext cx="1582015" cy="1144436"/>
          </a:xfrm>
          <a:prstGeom prst="rect">
            <a:avLst/>
          </a:prstGeom>
        </p:spPr>
      </p:pic>
      <p:pic>
        <p:nvPicPr>
          <p:cNvPr id="7" name="Afbeelding 6" descr="Afbeelding met outdoor-object, vuurwerk&#10;&#10;Automatisch gegenereerde beschrijving">
            <a:extLst>
              <a:ext uri="{FF2B5EF4-FFF2-40B4-BE49-F238E27FC236}">
                <a16:creationId xmlns:a16="http://schemas.microsoft.com/office/drawing/2014/main" id="{09F63C6E-791A-1034-C2F4-49E67C349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94223" y="5215658"/>
            <a:ext cx="1267691" cy="116733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6979E10-60ED-F968-A022-13566E9F73CC}"/>
              </a:ext>
            </a:extLst>
          </p:cNvPr>
          <p:cNvSpPr txBox="1"/>
          <p:nvPr/>
        </p:nvSpPr>
        <p:spPr>
          <a:xfrm>
            <a:off x="10900064" y="5970669"/>
            <a:ext cx="453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5" tooltip="https://alphenaandenrijn.sp.nl/nieuws/2017/12/sp-dient-motie-in-om-verkoop-knalvuurwerk-te-beperken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6" tooltip="https://creativecommons.org/licenses/by-nc-nd/3.0/"/>
              </a:rPr>
              <a:t>CC BY-NC-ND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283888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2360-6895-4616-8A82-912039B9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E1CC-6A24-486B-91D0-34C7E1EC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6"/>
            <a:ext cx="10515600" cy="5201382"/>
          </a:xfrm>
        </p:spPr>
        <p:txBody>
          <a:bodyPr>
            <a:normAutofit/>
          </a:bodyPr>
          <a:lstStyle/>
          <a:p>
            <a:r>
              <a:rPr lang="en-US" b="1" dirty="0"/>
              <a:t>Welkom!  	</a:t>
            </a:r>
            <a:r>
              <a:rPr lang="en-US" dirty="0"/>
              <a:t>					Mirella Visser (PUSH)</a:t>
            </a:r>
          </a:p>
          <a:p>
            <a:r>
              <a:rPr lang="en-US" dirty="0" err="1"/>
              <a:t>Terugblik</a:t>
            </a:r>
            <a:r>
              <a:rPr lang="en-US" dirty="0"/>
              <a:t> 2022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vooruitblik</a:t>
            </a:r>
            <a:r>
              <a:rPr lang="en-US" dirty="0"/>
              <a:t> 2023		Eddy de Leeuw (PUSH)</a:t>
            </a:r>
          </a:p>
          <a:p>
            <a:r>
              <a:rPr lang="en-US" dirty="0"/>
              <a:t>Thema: </a:t>
            </a:r>
            <a:r>
              <a:rPr lang="en-US" dirty="0" err="1"/>
              <a:t>Gezondheid</a:t>
            </a:r>
            <a:r>
              <a:rPr lang="en-US" dirty="0"/>
              <a:t> </a:t>
            </a:r>
            <a:r>
              <a:rPr lang="en-US" dirty="0" err="1"/>
              <a:t>centraal</a:t>
            </a:r>
            <a:r>
              <a:rPr lang="en-US" dirty="0"/>
              <a:t>			Saskia van der Zee (GGD) &amp;</a:t>
            </a:r>
          </a:p>
          <a:p>
            <a:pPr marL="0" indent="0">
              <a:buNone/>
            </a:pPr>
            <a:r>
              <a:rPr lang="en-US" dirty="0"/>
              <a:t> 							Fred </a:t>
            </a:r>
            <a:r>
              <a:rPr lang="en-US" dirty="0" err="1"/>
              <a:t>Woudenberg</a:t>
            </a:r>
            <a:r>
              <a:rPr lang="en-US" dirty="0"/>
              <a:t> (GGD)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i="1" dirty="0" err="1"/>
              <a:t>Pauze</a:t>
            </a:r>
            <a:r>
              <a:rPr lang="en-US" sz="2400" i="1" dirty="0"/>
              <a:t> met </a:t>
            </a:r>
            <a:r>
              <a:rPr lang="en-US" sz="2400" i="1" dirty="0" err="1"/>
              <a:t>informatiemarkt</a:t>
            </a:r>
            <a:r>
              <a:rPr lang="en-US" sz="2400" i="1" dirty="0"/>
              <a:t> : Stel je </a:t>
            </a:r>
            <a:r>
              <a:rPr lang="en-US" sz="2400" i="1" dirty="0" err="1"/>
              <a:t>vragen</a:t>
            </a:r>
            <a:r>
              <a:rPr lang="en-US" sz="2400" i="1" dirty="0"/>
              <a:t> </a:t>
            </a:r>
            <a:r>
              <a:rPr lang="en-US" sz="2400" i="1" dirty="0" err="1"/>
              <a:t>aan</a:t>
            </a:r>
            <a:r>
              <a:rPr lang="en-US" sz="2400" i="1" dirty="0"/>
              <a:t> Schiphol, LVNL, I </a:t>
            </a:r>
            <a:r>
              <a:rPr lang="en-US" sz="2400" i="1" dirty="0" err="1"/>
              <a:t>en</a:t>
            </a:r>
            <a:r>
              <a:rPr lang="en-US" sz="2400" i="1" dirty="0"/>
              <a:t> W, GGD, PUSH, </a:t>
            </a:r>
            <a:r>
              <a:rPr lang="en-US" sz="2400" i="1" dirty="0" err="1"/>
              <a:t>gemeente</a:t>
            </a:r>
            <a:r>
              <a:rPr lang="en-US" sz="2400" i="1" dirty="0"/>
              <a:t> </a:t>
            </a:r>
            <a:r>
              <a:rPr lang="en-US" sz="2400" i="1" dirty="0" err="1"/>
              <a:t>Uithoorn</a:t>
            </a:r>
            <a:r>
              <a:rPr lang="en-US" sz="2400" i="1" dirty="0"/>
              <a:t> </a:t>
            </a:r>
          </a:p>
          <a:p>
            <a:endParaRPr lang="en-US" sz="2400" i="1" dirty="0"/>
          </a:p>
          <a:p>
            <a:r>
              <a:rPr lang="en-US" dirty="0"/>
              <a:t>Thema: </a:t>
            </a:r>
            <a:r>
              <a:rPr lang="en-US" dirty="0" err="1"/>
              <a:t>Recente</a:t>
            </a:r>
            <a:r>
              <a:rPr lang="en-US" dirty="0"/>
              <a:t> </a:t>
            </a:r>
            <a:r>
              <a:rPr lang="en-US" dirty="0" err="1"/>
              <a:t>ontwikkelingen</a:t>
            </a:r>
            <a:r>
              <a:rPr lang="en-US" dirty="0"/>
              <a:t>:		In </a:t>
            </a:r>
            <a:r>
              <a:rPr lang="en-US" dirty="0" err="1"/>
              <a:t>gesprek</a:t>
            </a:r>
            <a:r>
              <a:rPr lang="en-US" dirty="0"/>
              <a:t> met </a:t>
            </a:r>
            <a:r>
              <a:rPr lang="en-US" dirty="0" err="1"/>
              <a:t>Jelle</a:t>
            </a:r>
            <a:r>
              <a:rPr lang="en-US" dirty="0"/>
              <a:t> van 								</a:t>
            </a:r>
            <a:r>
              <a:rPr lang="en-US" dirty="0" err="1"/>
              <a:t>Oosterom</a:t>
            </a:r>
            <a:r>
              <a:rPr lang="en-US" dirty="0"/>
              <a:t>, </a:t>
            </a:r>
            <a:r>
              <a:rPr lang="en-US" dirty="0" err="1"/>
              <a:t>Ministerie</a:t>
            </a:r>
            <a:r>
              <a:rPr lang="en-US" dirty="0"/>
              <a:t> I&amp;W</a:t>
            </a:r>
          </a:p>
          <a:p>
            <a:r>
              <a:rPr lang="en-US" dirty="0" err="1"/>
              <a:t>Afsluiting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6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4D318-6F35-2B47-A9D6-CF160DE6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353312"/>
            <a:ext cx="5127029" cy="4870507"/>
          </a:xfrm>
        </p:spPr>
        <p:txBody>
          <a:bodyPr>
            <a:normAutofit/>
          </a:bodyPr>
          <a:lstStyle/>
          <a:p>
            <a:r>
              <a:rPr lang="en-GB" dirty="0"/>
              <a:t>V/h </a:t>
            </a:r>
            <a:r>
              <a:rPr lang="en-GB" dirty="0" err="1"/>
              <a:t>presentator</a:t>
            </a:r>
            <a:r>
              <a:rPr lang="en-GB" dirty="0"/>
              <a:t> BNR </a:t>
            </a:r>
            <a:r>
              <a:rPr lang="en-GB"/>
              <a:t>&amp; NPO</a:t>
            </a:r>
            <a:endParaRPr lang="en-NL" dirty="0"/>
          </a:p>
          <a:p>
            <a:r>
              <a:rPr lang="en-GB" dirty="0"/>
              <a:t>Podcast ‘Frederique </a:t>
            </a:r>
            <a:r>
              <a:rPr lang="en-GB" dirty="0" err="1"/>
              <a:t>Vraagt</a:t>
            </a:r>
            <a:r>
              <a:rPr lang="en-GB" dirty="0"/>
              <a:t> Door’ </a:t>
            </a:r>
            <a:r>
              <a:rPr lang="en-GB" dirty="0" err="1"/>
              <a:t>bij</a:t>
            </a:r>
            <a:r>
              <a:rPr lang="en-GB" dirty="0"/>
              <a:t> Follow The Money  </a:t>
            </a:r>
            <a:r>
              <a:rPr lang="en-GB" dirty="0">
                <a:hlinkClick r:id="rId2"/>
              </a:rPr>
              <a:t>@ftm_nl</a:t>
            </a:r>
            <a:r>
              <a:rPr lang="en-GB" dirty="0"/>
              <a:t> </a:t>
            </a:r>
          </a:p>
          <a:p>
            <a:r>
              <a:rPr lang="en-GB" dirty="0"/>
              <a:t>Twitter: @</a:t>
            </a:r>
            <a:r>
              <a:rPr lang="en-GB" dirty="0" err="1"/>
              <a:t>Fredejee</a:t>
            </a:r>
            <a:r>
              <a:rPr lang="en-GB" dirty="0"/>
              <a:t>  </a:t>
            </a:r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D4C54BD-0C3A-2048-87AD-B7849A9EC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" b="1"/>
          <a:stretch/>
        </p:blipFill>
        <p:spPr>
          <a:xfrm>
            <a:off x="6559296" y="1009650"/>
            <a:ext cx="5461724" cy="5577837"/>
          </a:xfrm>
          <a:prstGeom prst="rect">
            <a:avLst/>
          </a:prstGeom>
          <a:effectLst/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F3944FA-078D-6144-A7B6-D9AEE3C8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Gespreksleider</a:t>
            </a:r>
            <a:r>
              <a:rPr lang="en-US" dirty="0"/>
              <a:t> Frederique de Jong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A9FDD7B-4192-3B41-BF1A-00A767D9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36" y="4835903"/>
            <a:ext cx="1751584" cy="17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9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C25B9F1-7500-455B-A611-BC167D87B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1" b="15583"/>
          <a:stretch/>
        </p:blipFill>
        <p:spPr>
          <a:xfrm>
            <a:off x="0" y="0"/>
            <a:ext cx="12245444" cy="685800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67B54CE5-73E0-421D-A96C-77EDAD912991}"/>
              </a:ext>
            </a:extLst>
          </p:cNvPr>
          <p:cNvSpPr/>
          <p:nvPr/>
        </p:nvSpPr>
        <p:spPr>
          <a:xfrm>
            <a:off x="2359182" y="4120775"/>
            <a:ext cx="3286125" cy="12751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8E7D135B-345F-42CE-963F-C3E1E709479F}"/>
              </a:ext>
            </a:extLst>
          </p:cNvPr>
          <p:cNvSpPr/>
          <p:nvPr/>
        </p:nvSpPr>
        <p:spPr>
          <a:xfrm>
            <a:off x="2665998" y="4992694"/>
            <a:ext cx="2202215" cy="12751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B53C7B2-B896-4C55-9EDE-F2E4F56327B2}"/>
              </a:ext>
            </a:extLst>
          </p:cNvPr>
          <p:cNvSpPr txBox="1"/>
          <p:nvPr/>
        </p:nvSpPr>
        <p:spPr>
          <a:xfrm>
            <a:off x="2628812" y="4468543"/>
            <a:ext cx="3016493" cy="400110"/>
          </a:xfrm>
          <a:prstGeom prst="rect">
            <a:avLst/>
          </a:prstGeom>
          <a:noFill/>
          <a:effectLst>
            <a:glow>
              <a:schemeClr val="accent1"/>
            </a:glow>
            <a:softEdge rad="152400"/>
          </a:effectLst>
        </p:spPr>
        <p:txBody>
          <a:bodyPr wrap="square" rtlCol="0">
            <a:spAutoFit/>
          </a:bodyPr>
          <a:lstStyle/>
          <a:p>
            <a:r>
              <a:rPr lang="nl-NL" sz="2000" b="1" dirty="0"/>
              <a:t>Gemeenteraad Uithoorn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92D69F6-93A3-483B-AA51-04B36455A3DB}"/>
              </a:ext>
            </a:extLst>
          </p:cNvPr>
          <p:cNvSpPr txBox="1"/>
          <p:nvPr/>
        </p:nvSpPr>
        <p:spPr>
          <a:xfrm>
            <a:off x="2908452" y="5305632"/>
            <a:ext cx="220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Raadswerkgroep </a:t>
            </a:r>
          </a:p>
          <a:p>
            <a:r>
              <a:rPr lang="nl-NL" sz="2000" b="1" dirty="0"/>
              <a:t>Schiphol</a:t>
            </a:r>
          </a:p>
        </p:txBody>
      </p:sp>
      <p:pic>
        <p:nvPicPr>
          <p:cNvPr id="21" name="Afbeelding 20" descr="Afbeelding met tekening&#10;&#10;Automatisch gegenereerde beschrijving">
            <a:extLst>
              <a:ext uri="{FF2B5EF4-FFF2-40B4-BE49-F238E27FC236}">
                <a16:creationId xmlns:a16="http://schemas.microsoft.com/office/drawing/2014/main" id="{2DAA6C38-DD5E-47E3-BB62-CF62F2471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5" y="941208"/>
            <a:ext cx="1843487" cy="924651"/>
          </a:xfrm>
          <a:prstGeom prst="rect">
            <a:avLst/>
          </a:prstGeom>
        </p:spPr>
      </p:pic>
      <p:pic>
        <p:nvPicPr>
          <p:cNvPr id="32" name="Afbeelding 31" descr="Afbeelding met klok, tekening, meter&#10;&#10;Automatisch gegenereerde beschrijving">
            <a:extLst>
              <a:ext uri="{FF2B5EF4-FFF2-40B4-BE49-F238E27FC236}">
                <a16:creationId xmlns:a16="http://schemas.microsoft.com/office/drawing/2014/main" id="{368FD7CC-75EB-4472-B192-BB65BB09A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5" y="458162"/>
            <a:ext cx="4620188" cy="74079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9250F96F-D7B6-4656-ADFF-AAF26B0AC581}"/>
              </a:ext>
            </a:extLst>
          </p:cNvPr>
          <p:cNvCxnSpPr>
            <a:cxnSpLocks/>
          </p:cNvCxnSpPr>
          <p:nvPr/>
        </p:nvCxnSpPr>
        <p:spPr>
          <a:xfrm flipV="1">
            <a:off x="6122722" y="1009650"/>
            <a:ext cx="1607006" cy="111939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D697E05-2228-324F-986F-EE8EFAE89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715" y="1640561"/>
            <a:ext cx="1609007" cy="1313887"/>
          </a:xfrm>
          <a:prstGeom prst="rect">
            <a:avLst/>
          </a:prstGeom>
        </p:spPr>
      </p:pic>
      <p:cxnSp>
        <p:nvCxnSpPr>
          <p:cNvPr id="24" name="Rechte verbindingslijn met pijl 34">
            <a:extLst>
              <a:ext uri="{FF2B5EF4-FFF2-40B4-BE49-F238E27FC236}">
                <a16:creationId xmlns:a16="http://schemas.microsoft.com/office/drawing/2014/main" id="{4E706309-5C2F-274E-89DB-2C96B1549371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002245" y="2941207"/>
            <a:ext cx="1036667" cy="117956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909BF07B-5511-E148-A450-51030F2FF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6168" y="1817950"/>
            <a:ext cx="3535832" cy="1121117"/>
          </a:xfrm>
          <a:prstGeom prst="rect">
            <a:avLst/>
          </a:prstGeom>
        </p:spPr>
      </p:pic>
      <p:cxnSp>
        <p:nvCxnSpPr>
          <p:cNvPr id="26" name="Rechte verbindingslijn met pijl 34">
            <a:extLst>
              <a:ext uri="{FF2B5EF4-FFF2-40B4-BE49-F238E27FC236}">
                <a16:creationId xmlns:a16="http://schemas.microsoft.com/office/drawing/2014/main" id="{1DB5DCC5-4A4A-F742-BA60-42E30CD2025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110689" y="2370099"/>
            <a:ext cx="2545479" cy="841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4">
            <a:extLst>
              <a:ext uri="{FF2B5EF4-FFF2-40B4-BE49-F238E27FC236}">
                <a16:creationId xmlns:a16="http://schemas.microsoft.com/office/drawing/2014/main" id="{46CA0727-DC1D-0B40-97E8-1288CD22D67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802472" y="1403534"/>
            <a:ext cx="1683068" cy="74962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4">
            <a:extLst>
              <a:ext uri="{FF2B5EF4-FFF2-40B4-BE49-F238E27FC236}">
                <a16:creationId xmlns:a16="http://schemas.microsoft.com/office/drawing/2014/main" id="{B9271121-7DE4-7D44-8BC3-8E2D4C621C23}"/>
              </a:ext>
            </a:extLst>
          </p:cNvPr>
          <p:cNvCxnSpPr>
            <a:cxnSpLocks/>
          </p:cNvCxnSpPr>
          <p:nvPr/>
        </p:nvCxnSpPr>
        <p:spPr>
          <a:xfrm>
            <a:off x="6096000" y="2985974"/>
            <a:ext cx="2399071" cy="122884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87DD7B9-B38B-1D4C-B113-F0D86983D546}"/>
              </a:ext>
            </a:extLst>
          </p:cNvPr>
          <p:cNvSpPr/>
          <p:nvPr/>
        </p:nvSpPr>
        <p:spPr>
          <a:xfrm>
            <a:off x="6981173" y="4295089"/>
            <a:ext cx="3276859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FFFF"/>
                </a:solidFill>
                <a:latin typeface="RO Sans"/>
              </a:rPr>
              <a:t>Ministerie</a:t>
            </a:r>
            <a:r>
              <a:rPr lang="en-GB" b="1" dirty="0">
                <a:solidFill>
                  <a:srgbClr val="FFFFFF"/>
                </a:solidFill>
                <a:latin typeface="RO Sans"/>
              </a:rPr>
              <a:t> van </a:t>
            </a:r>
            <a:r>
              <a:rPr lang="en-GB" b="1" dirty="0" err="1">
                <a:solidFill>
                  <a:srgbClr val="FFFFFF"/>
                </a:solidFill>
                <a:latin typeface="RO Sans"/>
              </a:rPr>
              <a:t>Infrastructuur</a:t>
            </a:r>
            <a:r>
              <a:rPr lang="en-GB" b="1" dirty="0">
                <a:solidFill>
                  <a:srgbClr val="FFFFFF"/>
                </a:solidFill>
                <a:latin typeface="RO Sans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RO Sans"/>
              </a:rPr>
              <a:t>en</a:t>
            </a:r>
            <a:r>
              <a:rPr lang="en-GB" b="1" dirty="0">
                <a:solidFill>
                  <a:srgbClr val="FFFFFF"/>
                </a:solidFill>
                <a:latin typeface="RO Sans"/>
              </a:rPr>
              <a:t> </a:t>
            </a:r>
          </a:p>
          <a:p>
            <a:r>
              <a:rPr lang="en-GB" b="1" dirty="0" err="1">
                <a:solidFill>
                  <a:srgbClr val="FFFFFF"/>
                </a:solidFill>
                <a:latin typeface="RO Sans"/>
              </a:rPr>
              <a:t>Waterstaat</a:t>
            </a:r>
            <a:endParaRPr lang="en-N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840A0-BD60-674B-AE50-D836A801B877}"/>
              </a:ext>
            </a:extLst>
          </p:cNvPr>
          <p:cNvSpPr txBox="1"/>
          <p:nvPr/>
        </p:nvSpPr>
        <p:spPr>
          <a:xfrm>
            <a:off x="800786" y="2938125"/>
            <a:ext cx="22625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L" b="1"/>
              <a:t> </a:t>
            </a:r>
            <a:r>
              <a:rPr lang="nl-NL" b="1"/>
              <a:t>B</a:t>
            </a:r>
            <a:r>
              <a:rPr lang="en-NL" b="1"/>
              <a:t>elangengroepen </a:t>
            </a:r>
            <a:endParaRPr lang="en-NL" b="1" dirty="0"/>
          </a:p>
        </p:txBody>
      </p:sp>
      <p:cxnSp>
        <p:nvCxnSpPr>
          <p:cNvPr id="42" name="Rechte verbindingslijn met pijl 34">
            <a:extLst>
              <a:ext uri="{FF2B5EF4-FFF2-40B4-BE49-F238E27FC236}">
                <a16:creationId xmlns:a16="http://schemas.microsoft.com/office/drawing/2014/main" id="{EE7D7AF3-285A-7842-8ED1-475DA5185EF5}"/>
              </a:ext>
            </a:extLst>
          </p:cNvPr>
          <p:cNvCxnSpPr>
            <a:cxnSpLocks/>
          </p:cNvCxnSpPr>
          <p:nvPr/>
        </p:nvCxnSpPr>
        <p:spPr>
          <a:xfrm flipV="1">
            <a:off x="3063372" y="2544829"/>
            <a:ext cx="1407731" cy="64456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891CEA-DCFF-D545-A841-020161C16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2096" y="109430"/>
            <a:ext cx="2171836" cy="83819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5" name="Rechte verbindingslijn met pijl 34">
            <a:extLst>
              <a:ext uri="{FF2B5EF4-FFF2-40B4-BE49-F238E27FC236}">
                <a16:creationId xmlns:a16="http://schemas.microsoft.com/office/drawing/2014/main" id="{D9F48644-5415-BD4D-8195-505C8296AF54}"/>
              </a:ext>
            </a:extLst>
          </p:cNvPr>
          <p:cNvCxnSpPr>
            <a:cxnSpLocks/>
          </p:cNvCxnSpPr>
          <p:nvPr/>
        </p:nvCxnSpPr>
        <p:spPr>
          <a:xfrm>
            <a:off x="5256630" y="978639"/>
            <a:ext cx="0" cy="6835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7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DAD3-1C25-4F53-994C-11C67C0B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PUSH activiteiten in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AB84-A4F9-4499-93B8-D7D8D501E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Brief</a:t>
            </a:r>
            <a:r>
              <a:rPr lang="en-US" sz="3200" b="1" dirty="0"/>
              <a:t> </a:t>
            </a:r>
            <a:r>
              <a:rPr lang="en-US" sz="3200" dirty="0"/>
              <a:t>over </a:t>
            </a:r>
            <a:r>
              <a:rPr lang="en-US" sz="3200" dirty="0" err="1"/>
              <a:t>functioneren</a:t>
            </a:r>
            <a:r>
              <a:rPr lang="en-US" sz="3200" dirty="0"/>
              <a:t> BAS </a:t>
            </a:r>
          </a:p>
          <a:p>
            <a:r>
              <a:rPr lang="en-US" sz="3200" dirty="0" err="1"/>
              <a:t>Bijwonen</a:t>
            </a:r>
            <a:r>
              <a:rPr lang="en-US" sz="3200" dirty="0"/>
              <a:t> </a:t>
            </a:r>
            <a:r>
              <a:rPr lang="en-US" sz="3200" dirty="0" err="1"/>
              <a:t>informatiesessies</a:t>
            </a:r>
            <a:r>
              <a:rPr lang="en-US" sz="3200" dirty="0"/>
              <a:t> (</a:t>
            </a:r>
            <a:r>
              <a:rPr lang="en-US" sz="3200" dirty="0" err="1"/>
              <a:t>IenW</a:t>
            </a:r>
            <a:r>
              <a:rPr lang="en-US" sz="3200" dirty="0"/>
              <a:t>, RIVM, GGD)</a:t>
            </a:r>
          </a:p>
          <a:p>
            <a:r>
              <a:rPr lang="en-US" sz="3200" dirty="0" err="1"/>
              <a:t>Indienen</a:t>
            </a:r>
            <a:r>
              <a:rPr lang="en-US" sz="3200" dirty="0"/>
              <a:t> </a:t>
            </a:r>
            <a:r>
              <a:rPr lang="en-US" sz="3200" dirty="0" err="1"/>
              <a:t>zienswijzen</a:t>
            </a:r>
            <a:endParaRPr lang="en-US" sz="3200" dirty="0"/>
          </a:p>
          <a:p>
            <a:pPr lvl="1"/>
            <a:r>
              <a:rPr lang="en-US" sz="2800" err="1"/>
              <a:t>Nachtvluchten</a:t>
            </a:r>
            <a:r>
              <a:rPr lang="en-US" sz="2800"/>
              <a:t>  (voorstel 2e </a:t>
            </a:r>
            <a:r>
              <a:rPr lang="en-US" sz="2800" err="1"/>
              <a:t>kamer</a:t>
            </a:r>
            <a:r>
              <a:rPr lang="en-US" sz="2800"/>
              <a:t>)</a:t>
            </a:r>
            <a:endParaRPr lang="en-US" sz="2800" dirty="0"/>
          </a:p>
          <a:p>
            <a:pPr lvl="1"/>
            <a:r>
              <a:rPr lang="en-US" sz="2800" dirty="0" err="1"/>
              <a:t>Beheer</a:t>
            </a:r>
            <a:r>
              <a:rPr lang="en-US" sz="2800" dirty="0"/>
              <a:t> van de </a:t>
            </a:r>
            <a:r>
              <a:rPr lang="en-US" sz="2800" dirty="0" err="1"/>
              <a:t>natuurgebieden</a:t>
            </a:r>
            <a:r>
              <a:rPr lang="en-US" sz="2800" dirty="0"/>
              <a:t> (</a:t>
            </a:r>
            <a:r>
              <a:rPr lang="en-US" sz="2800" dirty="0" err="1"/>
              <a:t>provincie</a:t>
            </a:r>
            <a:r>
              <a:rPr lang="en-US" sz="2800" dirty="0"/>
              <a:t> NH)</a:t>
            </a:r>
          </a:p>
          <a:p>
            <a:pPr lvl="1"/>
            <a:r>
              <a:rPr lang="en-US" sz="2800" dirty="0" err="1"/>
              <a:t>Nieuwbouw</a:t>
            </a:r>
            <a:r>
              <a:rPr lang="en-US" sz="2800" dirty="0"/>
              <a:t> </a:t>
            </a:r>
            <a:r>
              <a:rPr lang="en-US" sz="2800" dirty="0" err="1"/>
              <a:t>Noorddammerweg</a:t>
            </a:r>
            <a:r>
              <a:rPr lang="en-US" sz="2800" dirty="0"/>
              <a:t> (</a:t>
            </a:r>
            <a:r>
              <a:rPr lang="en-US" sz="2800" dirty="0" err="1"/>
              <a:t>Gemeente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Groot </a:t>
            </a:r>
            <a:r>
              <a:rPr lang="en-US" sz="2800" dirty="0" err="1"/>
              <a:t>baanonderhoud</a:t>
            </a:r>
            <a:r>
              <a:rPr lang="en-US" sz="2800" dirty="0"/>
              <a:t> (</a:t>
            </a:r>
            <a:r>
              <a:rPr lang="en-US" sz="2800" dirty="0" err="1"/>
              <a:t>ministerie</a:t>
            </a:r>
            <a:r>
              <a:rPr lang="en-US" sz="2800" dirty="0"/>
              <a:t> </a:t>
            </a:r>
            <a:r>
              <a:rPr lang="en-US" sz="2800" dirty="0" err="1"/>
              <a:t>IenW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36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DAD3-1C25-4F53-994C-11C67C0B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PUSH activiteiten in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AB84-A4F9-4499-93B8-D7D8D501E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Bezoek</a:t>
            </a:r>
            <a:r>
              <a:rPr lang="en-US" sz="3200" dirty="0"/>
              <a:t> minister </a:t>
            </a:r>
            <a:r>
              <a:rPr lang="en-US" sz="3200" dirty="0" err="1"/>
              <a:t>aan</a:t>
            </a:r>
            <a:r>
              <a:rPr lang="en-US" sz="3200" dirty="0"/>
              <a:t> Aalsmeer </a:t>
            </a:r>
          </a:p>
          <a:p>
            <a:r>
              <a:rPr lang="en-US" sz="3200" dirty="0" err="1"/>
              <a:t>Overleg</a:t>
            </a:r>
            <a:r>
              <a:rPr lang="en-US" sz="3200" dirty="0"/>
              <a:t> met </a:t>
            </a:r>
            <a:r>
              <a:rPr lang="en-US" sz="3200" dirty="0" err="1"/>
              <a:t>raadswerkgroep</a:t>
            </a:r>
            <a:r>
              <a:rPr lang="en-US" sz="3200" dirty="0"/>
              <a:t> </a:t>
            </a:r>
            <a:r>
              <a:rPr lang="en-US" sz="3200" dirty="0" err="1"/>
              <a:t>Uithoorn</a:t>
            </a:r>
            <a:endParaRPr lang="en-US" sz="3200" dirty="0"/>
          </a:p>
          <a:p>
            <a:r>
              <a:rPr lang="en-US" sz="3200" dirty="0" err="1"/>
              <a:t>Enquete</a:t>
            </a:r>
            <a:r>
              <a:rPr lang="en-US" sz="3200" dirty="0"/>
              <a:t> </a:t>
            </a:r>
            <a:r>
              <a:rPr lang="en-US" sz="3200" dirty="0" err="1"/>
              <a:t>onder</a:t>
            </a:r>
            <a:r>
              <a:rPr lang="en-US" sz="3200" dirty="0"/>
              <a:t> PUSH-</a:t>
            </a:r>
            <a:r>
              <a:rPr lang="en-US" sz="3200" dirty="0" err="1"/>
              <a:t>leden</a:t>
            </a:r>
            <a:r>
              <a:rPr lang="en-US" sz="3200" dirty="0"/>
              <a:t> over MRS</a:t>
            </a:r>
          </a:p>
          <a:p>
            <a:r>
              <a:rPr lang="en-US" sz="3200" dirty="0" err="1"/>
              <a:t>Nieuwsbrieven</a:t>
            </a:r>
            <a:endParaRPr lang="en-US" sz="3200" dirty="0"/>
          </a:p>
          <a:p>
            <a:r>
              <a:rPr lang="en-US" sz="3200" dirty="0"/>
              <a:t>Citizen Science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835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DAD3-1C25-4F53-994C-11C67C0B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Vooruitblik PUSH activiteiten in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AB84-A4F9-4499-93B8-D7D8D501E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Minder hinder </a:t>
            </a:r>
            <a:r>
              <a:rPr lang="en-US" sz="3200" err="1"/>
              <a:t>programma</a:t>
            </a:r>
            <a:r>
              <a:rPr lang="en-US" sz="3200"/>
              <a:t> Schiphol</a:t>
            </a:r>
          </a:p>
          <a:p>
            <a:r>
              <a:rPr lang="en-US" sz="3200"/>
              <a:t>Contacten </a:t>
            </a:r>
            <a:r>
              <a:rPr lang="en-US" sz="3200" dirty="0"/>
              <a:t>met de pers (</a:t>
            </a:r>
            <a:r>
              <a:rPr lang="en-US" sz="3200" dirty="0" err="1"/>
              <a:t>lokaal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landelijk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Woningisolatie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Maatschappelijke</a:t>
            </a:r>
            <a:r>
              <a:rPr lang="en-US" sz="3200" dirty="0"/>
              <a:t> </a:t>
            </a:r>
            <a:r>
              <a:rPr lang="en-US" sz="3200" dirty="0" err="1"/>
              <a:t>Raad</a:t>
            </a:r>
            <a:r>
              <a:rPr lang="en-US" sz="3200" dirty="0"/>
              <a:t> Schiphol</a:t>
            </a:r>
          </a:p>
          <a:p>
            <a:r>
              <a:rPr lang="en-US" sz="3200" dirty="0" err="1"/>
              <a:t>Zienswijzen</a:t>
            </a:r>
            <a:r>
              <a:rPr lang="en-US" sz="3200" dirty="0"/>
              <a:t> </a:t>
            </a:r>
            <a:r>
              <a:rPr lang="en-US" sz="3200" dirty="0" err="1"/>
              <a:t>indienen</a:t>
            </a:r>
            <a:r>
              <a:rPr lang="en-US" sz="3200" dirty="0"/>
              <a:t> </a:t>
            </a:r>
          </a:p>
          <a:p>
            <a:r>
              <a:rPr lang="en-US" sz="3200" dirty="0"/>
              <a:t>4e </a:t>
            </a:r>
            <a:r>
              <a:rPr lang="en-US" sz="3200" dirty="0" err="1"/>
              <a:t>informatiebijeenkomst</a:t>
            </a:r>
            <a:r>
              <a:rPr lang="en-US" sz="3200" dirty="0"/>
              <a:t> </a:t>
            </a:r>
            <a:r>
              <a:rPr lang="en-US" sz="3200" dirty="0" err="1"/>
              <a:t>najaar</a:t>
            </a:r>
            <a:r>
              <a:rPr lang="en-US" sz="32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751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EF61-09D4-4524-971F-5D5C9E57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E65B-8193-4B9B-9FA0-80B26F70C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Volg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:</a:t>
            </a:r>
          </a:p>
          <a:p>
            <a:r>
              <a:rPr lang="en-US" dirty="0"/>
              <a:t>Via Twitter @</a:t>
            </a:r>
            <a:r>
              <a:rPr lang="en-US" dirty="0" err="1"/>
              <a:t>Puithoorn</a:t>
            </a:r>
            <a:endParaRPr lang="en-US" dirty="0"/>
          </a:p>
          <a:p>
            <a:r>
              <a:rPr lang="en-US" dirty="0">
                <a:hlinkClick r:id="rId2"/>
              </a:rPr>
              <a:t>www.pushuithoorn.nl</a:t>
            </a:r>
            <a:r>
              <a:rPr lang="en-US" dirty="0"/>
              <a:t>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Meld je </a:t>
            </a:r>
            <a:r>
              <a:rPr lang="en-US" dirty="0" err="1"/>
              <a:t>aan</a:t>
            </a:r>
            <a:r>
              <a:rPr lang="en-US" dirty="0"/>
              <a:t>:</a:t>
            </a:r>
          </a:p>
          <a:p>
            <a:r>
              <a:rPr lang="en-US" dirty="0">
                <a:hlinkClick r:id="rId3"/>
              </a:rPr>
              <a:t>pushuithoorn@gmail.com</a:t>
            </a:r>
            <a:endParaRPr lang="en-US" dirty="0"/>
          </a:p>
          <a:p>
            <a:r>
              <a:rPr lang="en-US" dirty="0" err="1"/>
              <a:t>Intekenlijst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A65FDC-22B9-41A5-8EE4-1D9DD5E0C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812" y="1085849"/>
            <a:ext cx="7090063" cy="39909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7C2AA7-DC79-4248-B36A-918D21192C2C}"/>
              </a:ext>
            </a:extLst>
          </p:cNvPr>
          <p:cNvSpPr txBox="1">
            <a:spLocks/>
          </p:cNvSpPr>
          <p:nvPr/>
        </p:nvSpPr>
        <p:spPr>
          <a:xfrm>
            <a:off x="951964" y="358773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Wil je </a:t>
            </a:r>
            <a:r>
              <a:rPr lang="en-US" dirty="0" err="1"/>
              <a:t>meedoen</a:t>
            </a:r>
            <a:r>
              <a:rPr lang="en-US" dirty="0"/>
              <a:t>?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1921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53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BA0FA1290FB4EA578DA285A81BC39" ma:contentTypeVersion="11" ma:contentTypeDescription="Create a new document." ma:contentTypeScope="" ma:versionID="f814ddaf12666531449fe83f0f580722">
  <xsd:schema xmlns:xsd="http://www.w3.org/2001/XMLSchema" xmlns:xs="http://www.w3.org/2001/XMLSchema" xmlns:p="http://schemas.microsoft.com/office/2006/metadata/properties" xmlns:ns3="1c628e60-cb50-4ab4-a1fe-846f3cfb227f" xmlns:ns4="e9e7c666-ab4f-442f-84f6-efad68398df9" targetNamespace="http://schemas.microsoft.com/office/2006/metadata/properties" ma:root="true" ma:fieldsID="d914aaea4dfb85b53ad6e4ba94f92244" ns3:_="" ns4:_="">
    <xsd:import namespace="1c628e60-cb50-4ab4-a1fe-846f3cfb227f"/>
    <xsd:import namespace="e9e7c666-ab4f-442f-84f6-efad68398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28e60-cb50-4ab4-a1fe-846f3cfb2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7c666-ab4f-442f-84f6-efad68398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A8A10-C85B-4154-BC98-5297D46CBC63}">
  <ds:schemaRefs>
    <ds:schemaRef ds:uri="http://purl.org/dc/elements/1.1/"/>
    <ds:schemaRef ds:uri="http://schemas.microsoft.com/office/2006/metadata/properties"/>
    <ds:schemaRef ds:uri="e9e7c666-ab4f-442f-84f6-efad68398d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c628e60-cb50-4ab4-a1fe-846f3cfb227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3E2D47-C210-40CD-897F-46F7DC92E7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ED1CAB-0BA4-4F0C-AE90-40410148A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628e60-cb50-4ab4-a1fe-846f3cfb227f"/>
    <ds:schemaRef ds:uri="e9e7c666-ab4f-442f-84f6-efad68398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293</Words>
  <Application>Microsoft Office PowerPoint</Application>
  <PresentationFormat>Breedbeeld</PresentationFormat>
  <Paragraphs>62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 Sans</vt:lpstr>
      <vt:lpstr>Office Theme</vt:lpstr>
      <vt:lpstr>PowerPoint-presentatie</vt:lpstr>
      <vt:lpstr>Agenda</vt:lpstr>
      <vt:lpstr>Gespreksleider Frederique de Jong</vt:lpstr>
      <vt:lpstr>PowerPoint-presentatie</vt:lpstr>
      <vt:lpstr>PUSH activiteiten in 2022</vt:lpstr>
      <vt:lpstr>PUSH activiteiten in 2022</vt:lpstr>
      <vt:lpstr>Vooruitblik PUSH activiteiten in 2023</vt:lpstr>
      <vt:lpstr>  </vt:lpstr>
      <vt:lpstr>PowerPoint-presentatie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Mirella Visser</dc:creator>
  <cp:lastModifiedBy>E.S. de Leeuw</cp:lastModifiedBy>
  <cp:revision>22</cp:revision>
  <cp:lastPrinted>2020-01-27T09:33:01Z</cp:lastPrinted>
  <dcterms:created xsi:type="dcterms:W3CDTF">2020-01-24T18:39:35Z</dcterms:created>
  <dcterms:modified xsi:type="dcterms:W3CDTF">2022-12-14T08:59:23Z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0x010100041BA0FA1290FB4EA578DA285A81BC39</vt:lpwstr>
  </property>
</Properties>
</file>